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EE408-9DFE-4B77-9425-07E6463FFA8A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1DB80-5285-448A-9D51-AC26D13518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gma.su/normdoc/rospotrebnadzor/common/detail.php?ID=1588" TargetMode="External"/><Relationship Id="rId2" Type="http://schemas.openxmlformats.org/officeDocument/2006/relationships/hyperlink" Target="http://dogma.su/normdoc/rospotrebnadzor/proizv-control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izvodstvennyi-kontrol.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ospotrebnadzor.ru/" TargetMode="External"/><Relationship Id="rId2" Type="http://schemas.openxmlformats.org/officeDocument/2006/relationships/hyperlink" Target="http://webses.info/load/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snadzor.ru/" TargetMode="External"/><Relationship Id="rId2" Type="http://schemas.openxmlformats.org/officeDocument/2006/relationships/hyperlink" Target="http://webses.info/index/0-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pn.gov.ru/" TargetMode="External"/><Relationship Id="rId2" Type="http://schemas.openxmlformats.org/officeDocument/2006/relationships/hyperlink" Target="http://webses.info/forum/1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64318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Цели и задачи дисциплины. Понятие о производственном контроле.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86512" y="214290"/>
            <a:ext cx="2714644" cy="785818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Лекция 1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Производственный контроль </a:t>
            </a:r>
            <a:r>
              <a:rPr lang="ru-RU" b="1" u="sng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u="sng" dirty="0" smtClean="0">
                <a:solidFill>
                  <a:srgbClr val="002060"/>
                </a:solidFill>
              </a:rPr>
              <a:t>за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соблюдением ветеринарно-санитарных требований и правил в соответствии с законодательством Российской Федерации в области ветеринарии и сфере качества и безопасности пищевых продуктов на объектах, подконтрольных Федеральной службе по ветеринарному и фитосанитарному надзору (</a:t>
            </a:r>
            <a:r>
              <a:rPr lang="ru-RU" dirty="0" err="1">
                <a:solidFill>
                  <a:srgbClr val="002060"/>
                </a:solidFill>
              </a:rPr>
              <a:t>Россельхознадзор</a:t>
            </a:r>
            <a:r>
              <a:rPr lang="ru-RU" dirty="0">
                <a:solidFill>
                  <a:srgbClr val="002060"/>
                </a:solidFill>
              </a:rPr>
              <a:t>) и государственной ветеринарной службе.</a:t>
            </a:r>
            <a:endParaRPr lang="ru-RU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135732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542925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На основании Федерального закона от 30 марта 1999 г. № 52-ФЗ «О санитарно-эпидемиологическом благополучии населения» с 1 января 2002 г. сроком на 10 лет введены в действие санитарные правила «Организация и проведение производственного контроля за соблюдением санитарных правил и выполнением санитарно-противоэпидемических мероприятий. СП 1.1.1058-01». Срок действия </a:t>
            </a:r>
            <a:r>
              <a:rPr lang="ru-RU" u="sng" dirty="0" smtClean="0">
                <a:solidFill>
                  <a:srgbClr val="002060"/>
                </a:solidFill>
                <a:hlinkClick r:id="rId2"/>
              </a:rPr>
              <a:t>СП 1.1.1058-01</a:t>
            </a:r>
            <a:r>
              <a:rPr lang="ru-RU" dirty="0" smtClean="0">
                <a:solidFill>
                  <a:srgbClr val="002060"/>
                </a:solidFill>
              </a:rPr>
              <a:t> был ограничен 31 декабря 2011 года, тем не менее, остается действовать </a:t>
            </a:r>
            <a:r>
              <a:rPr lang="ru-RU" u="sng" dirty="0" smtClean="0">
                <a:solidFill>
                  <a:srgbClr val="002060"/>
                </a:solidFill>
                <a:hlinkClick r:id="rId3"/>
              </a:rPr>
              <a:t>статья 32 ФЗ № 52-ФЗ "О санитарно - эпидемиологическом благополучии населения"</a:t>
            </a:r>
            <a:r>
              <a:rPr lang="ru-RU" dirty="0" smtClean="0">
                <a:solidFill>
                  <a:srgbClr val="002060"/>
                </a:solidFill>
              </a:rPr>
              <a:t>, согласно которой юридическими лицами и индивидуальными предпринимателями и должен проводиться производственный контроль.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>Производственный контроль - это</a:t>
            </a:r>
            <a:r>
              <a:rPr lang="ru-RU" sz="2700" dirty="0" smtClean="0">
                <a:solidFill>
                  <a:srgbClr val="002060"/>
                </a:solidFill>
              </a:rPr>
              <a:t> контроль юридического лица или ИП за тем, чтобы в его организации соблюдались санитарные и ветеринарные правила (задачи):</a:t>
            </a: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sz="2200" dirty="0" smtClean="0">
                <a:solidFill>
                  <a:srgbClr val="002060"/>
                </a:solidFill>
              </a:rPr>
              <a:t>контроль за наличием в организации всех санитарных и ветеринарных правил и других нормативных документов, которые надо соблюдать данной организации;</a:t>
            </a:r>
          </a:p>
          <a:p>
            <a:pPr lvl="0" algn="just"/>
            <a:r>
              <a:rPr lang="ru-RU" sz="2200" dirty="0" smtClean="0">
                <a:solidFill>
                  <a:srgbClr val="002060"/>
                </a:solidFill>
              </a:rPr>
              <a:t>контроль за проведением лабораторных испытаний:</a:t>
            </a:r>
          </a:p>
          <a:p>
            <a:pPr lvl="1" algn="just"/>
            <a:r>
              <a:rPr lang="ru-RU" sz="2200" dirty="0" smtClean="0">
                <a:solidFill>
                  <a:srgbClr val="002060"/>
                </a:solidFill>
              </a:rPr>
              <a:t>производственных факторов на рабочих местах (шум, вибрация и т.п.),</a:t>
            </a:r>
          </a:p>
          <a:p>
            <a:pPr lvl="1" algn="just"/>
            <a:r>
              <a:rPr lang="ru-RU" sz="2200" dirty="0" smtClean="0">
                <a:solidFill>
                  <a:srgbClr val="002060"/>
                </a:solidFill>
              </a:rPr>
              <a:t>вредных факторов на границе санитарно-защитной зоны предприятия,</a:t>
            </a:r>
          </a:p>
          <a:p>
            <a:pPr lvl="1" algn="just"/>
            <a:r>
              <a:rPr lang="ru-RU" sz="2200" dirty="0" smtClean="0">
                <a:solidFill>
                  <a:srgbClr val="002060"/>
                </a:solidFill>
              </a:rPr>
              <a:t>выпускаемой продукции,</a:t>
            </a:r>
          </a:p>
          <a:p>
            <a:pPr lvl="1" algn="just"/>
            <a:r>
              <a:rPr lang="ru-RU" sz="2200" dirty="0" smtClean="0">
                <a:solidFill>
                  <a:srgbClr val="002060"/>
                </a:solidFill>
              </a:rPr>
              <a:t>прочие испытания,</a:t>
            </a:r>
          </a:p>
          <a:p>
            <a:pPr lvl="0" algn="just"/>
            <a:r>
              <a:rPr lang="ru-RU" sz="2200" dirty="0" smtClean="0">
                <a:solidFill>
                  <a:srgbClr val="002060"/>
                </a:solidFill>
              </a:rPr>
              <a:t>контроль за проведением медицинских осмотров,</a:t>
            </a:r>
          </a:p>
          <a:p>
            <a:pPr lvl="0" algn="just"/>
            <a:r>
              <a:rPr lang="ru-RU" sz="2200" dirty="0" smtClean="0">
                <a:solidFill>
                  <a:srgbClr val="002060"/>
                </a:solidFill>
              </a:rPr>
              <a:t>контроль за наличием сертификатов, медицинских книжек, санитарных паспортов и других документов,</a:t>
            </a:r>
          </a:p>
          <a:p>
            <a:pPr lvl="0" algn="just"/>
            <a:r>
              <a:rPr lang="ru-RU" sz="2200" dirty="0" smtClean="0">
                <a:solidFill>
                  <a:srgbClr val="002060"/>
                </a:solidFill>
              </a:rPr>
              <a:t>контроль за ведением учета и отчетности, которое требуется законодательством в рамках производственного контроля</a:t>
            </a:r>
          </a:p>
          <a:p>
            <a:pPr lvl="0" algn="just"/>
            <a:r>
              <a:rPr lang="ru-RU" sz="2200" dirty="0" smtClean="0">
                <a:solidFill>
                  <a:srgbClr val="002060"/>
                </a:solidFill>
              </a:rPr>
              <a:t>информирование органов </a:t>
            </a:r>
            <a:r>
              <a:rPr lang="ru-RU" sz="2200" dirty="0" err="1" smtClean="0">
                <a:solidFill>
                  <a:srgbClr val="002060"/>
                </a:solidFill>
              </a:rPr>
              <a:t>Роспотребнадзора</a:t>
            </a:r>
            <a:r>
              <a:rPr lang="ru-RU" sz="2200" dirty="0" smtClean="0">
                <a:solidFill>
                  <a:srgbClr val="002060"/>
                </a:solidFill>
              </a:rPr>
              <a:t> и местных органов власти об авариях в организации, создающих угрозу жизни и здоровья граждан.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8964488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Одними из документов, определяющих правила организации производственного контроля на предприятиях пищевой промышленности, а в частности, предприятий по переработке продуктов животного происхождения, являются:</a:t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132856"/>
            <a:ext cx="8507288" cy="427707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Методические указания «Порядок и методика осуществления производственного контроля за соблюдением санитарных правил и выполнением санитарно-противоэпидемических (профилактических) мероприятий на предприятиях пищевой промышленности, общественного питания, продовольственной торговли» (</a:t>
            </a:r>
            <a:r>
              <a:rPr lang="ru-RU" dirty="0" err="1" smtClean="0">
                <a:solidFill>
                  <a:srgbClr val="002060"/>
                </a:solidFill>
              </a:rPr>
              <a:t>МосМУ</a:t>
            </a:r>
            <a:r>
              <a:rPr lang="ru-RU" dirty="0" smtClean="0">
                <a:solidFill>
                  <a:srgbClr val="002060"/>
                </a:solidFill>
              </a:rPr>
              <a:t> 5.1.008-01) (от 21 декабря 2001 года);</a:t>
            </a: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Методические указания «О порядке проведения инспекций боенских и мясоперерабатывающих предприятий на соответствие Единым ветеринарно-санитарным требованиям Российской Федерации и Республики Беларусь» (утв. </a:t>
            </a:r>
            <a:r>
              <a:rPr lang="ru-RU" dirty="0" err="1" smtClean="0">
                <a:solidFill>
                  <a:srgbClr val="002060"/>
                </a:solidFill>
              </a:rPr>
              <a:t>Россельхознадзором</a:t>
            </a:r>
            <a:r>
              <a:rPr lang="ru-RU" dirty="0" smtClean="0">
                <a:solidFill>
                  <a:srgbClr val="002060"/>
                </a:solidFill>
              </a:rPr>
              <a:t> 22.09.2009, Минсельхозпродом Республики Беларусь 22.11.2009)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Инструкция по порядку и периодичности контроля за содержанием микробиологических и химических загрязнителей в молоке и молочных продуктах на предприятиях молочной промышленности (утв. Минсельхозпродом России 29.12.1995 г.)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just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</a:rPr>
              <a:t>Основными  целями</a:t>
            </a:r>
            <a:r>
              <a:rPr lang="ru-RU" sz="2400" dirty="0" smtClean="0">
                <a:solidFill>
                  <a:srgbClr val="002060"/>
                </a:solidFill>
              </a:rPr>
              <a:t>  производственного контроля являются  обеспечение  санитарно-эпидемиологического  благополучия  на предприятии пищевой промышленности, обеспечение качества и безопасности вырабатываемой продукции.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algn="just">
              <a:buNone/>
            </a:pPr>
            <a:r>
              <a:rPr lang="ru-RU" sz="3400" dirty="0" smtClean="0"/>
              <a:t> </a:t>
            </a:r>
            <a:r>
              <a:rPr lang="ru-RU" sz="3400" b="1" i="1" dirty="0" smtClean="0">
                <a:solidFill>
                  <a:srgbClr val="002060"/>
                </a:solidFill>
              </a:rPr>
              <a:t>Основными    задачами</a:t>
            </a:r>
            <a:r>
              <a:rPr lang="ru-RU" sz="3400" dirty="0" smtClean="0">
                <a:solidFill>
                  <a:srgbClr val="002060"/>
                </a:solidFill>
              </a:rPr>
              <a:t>   производственного   контроля   на предприятиях    пищевой    промышленности являются:</a:t>
            </a:r>
          </a:p>
          <a:p>
            <a:pPr algn="just"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- обеспечение соблюдения санитарных и ветеринарных правил  и выполнения санитарно-противоэпидемических и ветеринарно-санитарных (профилактических) мероприятий;</a:t>
            </a:r>
          </a:p>
          <a:p>
            <a:pPr algn="just"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- предотвращение санитарных правонарушений на объекте; </a:t>
            </a:r>
          </a:p>
          <a:p>
            <a:pPr marL="0" indent="442913" algn="just"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	Предупреждение </a:t>
            </a:r>
            <a:r>
              <a:rPr lang="ru-RU" sz="3400" dirty="0" smtClean="0">
                <a:solidFill>
                  <a:srgbClr val="002060"/>
                </a:solidFill>
              </a:rPr>
              <a:t>(профилактика) инфекционных заболеваний, в том числе острых кишечных инфекций, и неинфекционных заболеваний, в частности, пищевых отравлений.</a:t>
            </a:r>
          </a:p>
          <a:p>
            <a:pPr marL="0" indent="442913" algn="just">
              <a:buNone/>
            </a:pPr>
            <a:r>
              <a:rPr lang="ru-RU" sz="3400" dirty="0" smtClean="0">
                <a:solidFill>
                  <a:srgbClr val="002060"/>
                </a:solidFill>
              </a:rPr>
              <a:t>Финансирование мероприятий по производственному  контролю осуществляется за счет средств юридических лиц и индивидуальных предпринимателей.</a:t>
            </a:r>
            <a:endParaRPr lang="ru-RU" sz="3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917" y="557808"/>
            <a:ext cx="91440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При  осуществлении производственного контроля юридические лица и индивидуальные предприниматели обязаны: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917" y="1700808"/>
            <a:ext cx="8749636" cy="48222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 smtClean="0"/>
              <a:t>- </a:t>
            </a:r>
            <a:r>
              <a:rPr lang="ru-RU" sz="2200" dirty="0" smtClean="0">
                <a:solidFill>
                  <a:srgbClr val="002060"/>
                </a:solidFill>
              </a:rPr>
              <a:t>руководствоваться требованиями действующего санитарного законодательства, в том числе санитарных правил, норм и гигиенических нормативов и иных нормативных документов, в частности, государственных стандартов, а также требованиями технической документации на </a:t>
            </a:r>
            <a:r>
              <a:rPr lang="ru-RU" sz="2200" dirty="0" smtClean="0">
                <a:solidFill>
                  <a:srgbClr val="002060"/>
                </a:solidFill>
              </a:rPr>
              <a:t>продукцию (производство</a:t>
            </a:r>
            <a:r>
              <a:rPr lang="ru-RU" sz="2200" dirty="0" smtClean="0">
                <a:solidFill>
                  <a:srgbClr val="002060"/>
                </a:solidFill>
              </a:rPr>
              <a:t>);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- иметь в наличии официально изданные санитарные правила, методы и методики контроля факторов среды обитания, производственной среды в соответствии с профилем осуществляемой деятельности;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- обеспечивать качество и безопасность выпускаемой и реализуемой</a:t>
            </a:r>
          </a:p>
          <a:p>
            <a:pPr marL="0" indent="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продукции, услуг для потребителя в соответствии с действующей утвержденной нормативной, технической документацией и гигиеническими требованиями;</a:t>
            </a:r>
          </a:p>
          <a:p>
            <a:pPr marL="0" indent="0" algn="just"/>
            <a:endParaRPr lang="ru-R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своевременно принимать меры по результатам производственного контроля,  в том числе лабораторных исследований и измерений; в случае выявления  нарушений санитарных правил или невозможности их выполнения приостановить либо полностью  прекратить осуществление деятельности, выполнение работ и оказание услуг;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</a:t>
            </a:r>
            <a:r>
              <a:rPr lang="ru-RU" dirty="0">
                <a:solidFill>
                  <a:srgbClr val="002060"/>
                </a:solidFill>
              </a:rPr>
              <a:t>осуществлять меры профилактики заболеваний и отравлений в соответствии с санитарно-эпидемиологической обстановкой на объекте;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организовывать проведение гигиенического обучения и аттестацию работников предприятий, участвующих в производственном контроле;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отстранять от работы лиц, не прошедших своевременно профилактические  медицинские осмотры, профессиональную гигиеническую подготовку и аттестацию с учетом профиля осуществляемой деятельности;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2060"/>
                </a:solidFill>
              </a:rPr>
              <a:t>- информировать территориальный Центр госсанэпиднадзора о мерах, принятых по устранению нарушений санитарных правил.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447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442913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При отсутствии у юридического лица или индивидуального предпринимателя условий для проведения производственного контроля эти работы могут выполняться по договорам с организациями, в том числе с испытательными лабораториями (лабораторными центрами), аккредитованными в установленном порядке.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1. Цели и задачи дисциплины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Целью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изучения дисциплины «Производственный ветеринарный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контроль»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является: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формирование у студентов знаний и умений  в области контроля ветеринарно-санитарных мероприятий на предприятиях по переработке сырья животного происхождения, за соблюдением биологической и экологической безопасности сырья и продуктов животного происхождения;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формирование у обучающихся способности осуществлять лабораторный и производственный ветеринарно-санитарный контроль качества сырья и безопасности продуктов животного происхождения.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В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ходе изучения дисциплины студентам необходимо получить знания о:</a:t>
            </a:r>
          </a:p>
          <a:p>
            <a:pPr algn="just" hangingPunc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основных нормативных документах, определяющих порядок осуществления производственного контроля в Российской Федерации;</a:t>
            </a:r>
          </a:p>
          <a:p>
            <a:pPr algn="just" hangingPunc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типах и видах контроля (производственный и инспекционный, входной, технологический, выходной);</a:t>
            </a:r>
          </a:p>
          <a:p>
            <a:pPr algn="just" hangingPunc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о ветеринарно-санитарных требованиях к содержанию и эксплуатации предприятий по переработке сырья животного происхождения;</a:t>
            </a:r>
          </a:p>
          <a:p>
            <a:pPr algn="just" hangingPunc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 основных критериях оценки качества сырья мясной и молочной отрасли;</a:t>
            </a:r>
          </a:p>
          <a:p>
            <a:pPr algn="just" hangingPunct="0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порядок контроля безопасности и качества  готовой продовольственной продукции.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Студентам также необходимо </a:t>
            </a: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научиться и понимать как: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-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осуществляется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производственный ветеринарно-санитарный контроль в колбасных, консервных цехах, при промысле и переработке рыбы и других гидробионтов, при переработке диких промысловых животных,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выбирать и обосновывать положения программы производственного контроля на предприятиях по переработке сырья животного происхождения;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выбирать и обосновывать выбор параметров безопасности и качества продукции; 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- выбирать методики, контрольно-измерительное и испытательное оборудование для проведения производственного ветеринарного контроля;</a:t>
            </a:r>
          </a:p>
          <a:p>
            <a:pPr algn="just"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- вести производственную документацию и отчетность в рамках проведения производственного контроля.</a:t>
            </a:r>
          </a:p>
          <a:p>
            <a:pPr algn="just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Кроме того, студенты должны научиться владеть:</a:t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85738" indent="-185738" algn="just">
              <a:buNone/>
            </a:pPr>
            <a:r>
              <a:rPr lang="ru-RU" dirty="0" smtClean="0">
                <a:solidFill>
                  <a:srgbClr val="002060"/>
                </a:solidFill>
              </a:rPr>
              <a:t>-  </a:t>
            </a:r>
            <a:r>
              <a:rPr lang="ru-RU" dirty="0">
                <a:solidFill>
                  <a:srgbClr val="002060"/>
                </a:solidFill>
              </a:rPr>
              <a:t>лабораторными методами контроля сырья и продуктов животного происхождения;</a:t>
            </a:r>
          </a:p>
          <a:p>
            <a:pPr marL="185738" indent="-185738" algn="just">
              <a:buNone/>
            </a:pPr>
            <a:r>
              <a:rPr lang="ru-RU" dirty="0">
                <a:solidFill>
                  <a:srgbClr val="002060"/>
                </a:solidFill>
              </a:rPr>
              <a:t>- методами определения токсических веществ в сырье и продуктах животного происхождения;</a:t>
            </a:r>
          </a:p>
          <a:p>
            <a:pPr marL="185738" indent="-185738" algn="just">
              <a:buNone/>
            </a:pPr>
            <a:r>
              <a:rPr lang="ru-RU" dirty="0">
                <a:solidFill>
                  <a:srgbClr val="002060"/>
                </a:solidFill>
              </a:rPr>
              <a:t>- методиками выполнения анализов по определению показателей качества сырья, полуфабрикатов, готовой продукции животного происхождения;</a:t>
            </a:r>
          </a:p>
          <a:p>
            <a:pPr marL="185738" indent="-185738" algn="just">
              <a:buNone/>
            </a:pPr>
            <a:r>
              <a:rPr lang="ru-RU" dirty="0">
                <a:solidFill>
                  <a:srgbClr val="002060"/>
                </a:solidFill>
              </a:rPr>
              <a:t>- методиками определения соответствия требованиям нормативных документов вспомогательных материалов, используемых при производстве продуктов питания;</a:t>
            </a:r>
          </a:p>
          <a:p>
            <a:pPr marL="185738" indent="-185738" algn="just">
              <a:buNone/>
            </a:pPr>
            <a:r>
              <a:rPr lang="ru-RU" dirty="0">
                <a:solidFill>
                  <a:srgbClr val="002060"/>
                </a:solidFill>
              </a:rPr>
              <a:t>- методами органолептической оценки качества сырья, материалов и готовой продукции животного происхождения и вспомогательных материалов.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2. Понятие о производственном контроле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u="sng" dirty="0">
                <a:hlinkClick r:id="rId2"/>
              </a:rPr>
              <a:t>Производственный контроль</a:t>
            </a:r>
            <a:r>
              <a:rPr lang="ru-RU" dirty="0"/>
              <a:t> - </a:t>
            </a:r>
            <a:r>
              <a:rPr lang="ru-RU" dirty="0">
                <a:solidFill>
                  <a:srgbClr val="002060"/>
                </a:solidFill>
              </a:rPr>
              <a:t>это комплекс мероприятий, выполняемых предприятием в целях соблюдения требований и норм законодательных и подзаконных актов, нормативных и технических документов,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регламентирующих соответствующую сферу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u="sng" dirty="0">
                <a:hlinkClick r:id="rId2"/>
              </a:rPr>
              <a:t>Производственный контроль</a:t>
            </a:r>
            <a:r>
              <a:rPr lang="ru-RU" dirty="0"/>
              <a:t> </a:t>
            </a:r>
            <a:r>
              <a:rPr lang="ru-RU" dirty="0">
                <a:solidFill>
                  <a:srgbClr val="002060"/>
                </a:solidFill>
              </a:rPr>
              <a:t>за соблюдением санитарных правил и выполнением санитарно - противоэпидемических (профилактических) мероприятий на объектах, подконтрольных Федеральной службе по надзору в сфере защиты прав потребителей и благополучия человека (</a:t>
            </a:r>
            <a:r>
              <a:rPr lang="ru-RU" u="sng" dirty="0" err="1">
                <a:solidFill>
                  <a:srgbClr val="002060"/>
                </a:solidFill>
                <a:hlinkClick r:id="rId3"/>
              </a:rPr>
              <a:t>Роспотребнадзор</a:t>
            </a:r>
            <a:r>
              <a:rPr lang="ru-RU" dirty="0">
                <a:solidFill>
                  <a:srgbClr val="002060"/>
                </a:solidFill>
              </a:rPr>
              <a:t>)</a:t>
            </a:r>
          </a:p>
          <a:p>
            <a:endParaRPr lang="ru-RU" dirty="0"/>
          </a:p>
        </p:txBody>
      </p:sp>
      <p:pic>
        <p:nvPicPr>
          <p:cNvPr id="4" name="Рисунок 3" descr="http://proizvodstvennyi-kontrol.ru/images/rospotrebnadzor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14290"/>
            <a:ext cx="9525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u="sng" dirty="0">
                <a:solidFill>
                  <a:srgbClr val="002060"/>
                </a:solidFill>
                <a:hlinkClick r:id="rId2"/>
              </a:rPr>
              <a:t>Производственный контроль</a:t>
            </a:r>
            <a:r>
              <a:rPr lang="ru-RU" dirty="0">
                <a:solidFill>
                  <a:srgbClr val="002060"/>
                </a:solidFill>
              </a:rPr>
              <a:t> за соблюдением требований промышленной безопасности на опасных производственных объектах, подконтрольных Федеральной службе по экологическому, технологическому и атомному надзору (</a:t>
            </a:r>
            <a:r>
              <a:rPr lang="ru-RU" u="sng" dirty="0" err="1">
                <a:solidFill>
                  <a:srgbClr val="002060"/>
                </a:solidFill>
                <a:hlinkClick r:id="rId3"/>
              </a:rPr>
              <a:t>Ростехнадзор</a:t>
            </a:r>
            <a:r>
              <a:rPr lang="ru-RU" dirty="0">
                <a:solidFill>
                  <a:srgbClr val="002060"/>
                </a:solidFill>
              </a:rPr>
              <a:t>) </a:t>
            </a:r>
          </a:p>
        </p:txBody>
      </p:sp>
      <p:pic>
        <p:nvPicPr>
          <p:cNvPr id="4" name="Рисунок 3" descr="http://proizvodstvennyi-kontrol.ru/images/rostehnadzor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42852"/>
            <a:ext cx="1357322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u="sng" dirty="0">
                <a:hlinkClick r:id="rId2"/>
              </a:rPr>
              <a:t>Производственный контроль</a:t>
            </a:r>
            <a:r>
              <a:rPr lang="ru-RU" dirty="0"/>
              <a:t> </a:t>
            </a:r>
            <a:r>
              <a:rPr lang="ru-RU" dirty="0">
                <a:solidFill>
                  <a:srgbClr val="002060"/>
                </a:solidFill>
              </a:rPr>
              <a:t>в области охраны окружающей среды (производственный экологический контроль) на объектах, подконтрольных Федеральной службе по надзору в сфере природопользования (</a:t>
            </a:r>
            <a:r>
              <a:rPr lang="ru-RU" u="sng" dirty="0" err="1">
                <a:solidFill>
                  <a:srgbClr val="002060"/>
                </a:solidFill>
                <a:hlinkClick r:id="rId3"/>
              </a:rPr>
              <a:t>Росприроднадзор</a:t>
            </a:r>
            <a:r>
              <a:rPr lang="ru-RU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4" name="Рисунок 3" descr="http://proizvodstvennyi-kontrol.ru/images/rosprirodnadzor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142852"/>
            <a:ext cx="135732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944</Words>
  <Application>Microsoft Office PowerPoint</Application>
  <PresentationFormat>Экран (4:3)</PresentationFormat>
  <Paragraphs>65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Цели и задачи дисциплины. Понятие о производственном контроле. </vt:lpstr>
      <vt:lpstr>1. Цели и задачи дисциплины</vt:lpstr>
      <vt:lpstr>Презентация PowerPoint</vt:lpstr>
      <vt:lpstr>Студентам также необходимо научиться и понимать как: </vt:lpstr>
      <vt:lpstr>Кроме того, студенты должны научиться владеть: </vt:lpstr>
      <vt:lpstr>2. Понятие о производственном контроле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Производственный контроль - это контроль юридического лица или ИП за тем, чтобы в его организации соблюдались санитарные и ветеринарные правила (задачи): </vt:lpstr>
      <vt:lpstr>Одними из документов, определяющих правила организации производственного контроля на предприятиях пищевой промышленности, а в частности, предприятий по переработке продуктов животного происхождения, являются: </vt:lpstr>
      <vt:lpstr>Основными  целями  производственного контроля являются  обеспечение  санитарно-эпидемиологического  благополучия  на предприятии пищевой промышленности, обеспечение качества и безопасности вырабатываемой продукции.</vt:lpstr>
      <vt:lpstr>При  осуществлении производственного контроля юридические лица и индивидуальные предприниматели обязаны: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Елена Светлакова</cp:lastModifiedBy>
  <cp:revision>9</cp:revision>
  <dcterms:created xsi:type="dcterms:W3CDTF">2015-09-15T07:09:46Z</dcterms:created>
  <dcterms:modified xsi:type="dcterms:W3CDTF">2020-09-02T16:23:33Z</dcterms:modified>
</cp:coreProperties>
</file>